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8288000" cy="10287000"/>
  <p:notesSz cx="6858000" cy="9144000"/>
  <p:embeddedFontLst>
    <p:embeddedFont>
      <p:font typeface="InterFace"/>
      <p:regular r:id="rId10"/>
    </p:embeddedFont>
    <p:embeddedFont>
      <p:font typeface="Montserrat" panose="00000500000000000000" pitchFamily="2" charset="0"/>
      <p:regular r:id="rId11"/>
    </p:embeddedFont>
    <p:embeddedFont>
      <p:font typeface="Open Sauce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39" d="100"/>
          <a:sy n="39" d="100"/>
        </p:scale>
        <p:origin x="940" y="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1211546"/>
            <a:ext cx="19439364" cy="7863907"/>
            <a:chOff x="0" y="0"/>
            <a:chExt cx="5119833" cy="207115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119832" cy="2071152"/>
            </a:xfrm>
            <a:custGeom>
              <a:avLst/>
              <a:gdLst/>
              <a:ahLst/>
              <a:cxnLst/>
              <a:rect l="l" t="t" r="r" b="b"/>
              <a:pathLst>
                <a:path w="5119832" h="2071152">
                  <a:moveTo>
                    <a:pt x="0" y="0"/>
                  </a:moveTo>
                  <a:lnTo>
                    <a:pt x="5119832" y="0"/>
                  </a:lnTo>
                  <a:lnTo>
                    <a:pt x="5119832" y="2071152"/>
                  </a:lnTo>
                  <a:lnTo>
                    <a:pt x="0" y="2071152"/>
                  </a:lnTo>
                  <a:close/>
                </a:path>
              </a:pathLst>
            </a:custGeom>
            <a:solidFill>
              <a:srgbClr val="222831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119833" cy="21092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4562225" y="0"/>
            <a:ext cx="10191931" cy="10191931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2"/>
              <a:stretch>
                <a:fillRect l="-50093"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2506609" y="6544774"/>
            <a:ext cx="3123096" cy="3123096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484C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AutoShape 10"/>
          <p:cNvSpPr/>
          <p:nvPr/>
        </p:nvSpPr>
        <p:spPr>
          <a:xfrm flipV="1">
            <a:off x="6382180" y="6917557"/>
            <a:ext cx="10877120" cy="0"/>
          </a:xfrm>
          <a:prstGeom prst="line">
            <a:avLst/>
          </a:prstGeom>
          <a:ln w="38100" cap="flat">
            <a:solidFill>
              <a:srgbClr val="B5592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>
          <a:xfrm>
            <a:off x="-5216868" y="4042253"/>
            <a:ext cx="5750608" cy="5750608"/>
          </a:xfrm>
          <a:custGeom>
            <a:avLst/>
            <a:gdLst/>
            <a:ahLst/>
            <a:cxnLst/>
            <a:rect l="l" t="t" r="r" b="b"/>
            <a:pathLst>
              <a:path w="5750608" h="5750608">
                <a:moveTo>
                  <a:pt x="0" y="0"/>
                </a:moveTo>
                <a:lnTo>
                  <a:pt x="5750608" y="0"/>
                </a:lnTo>
                <a:lnTo>
                  <a:pt x="5750608" y="5750608"/>
                </a:lnTo>
                <a:lnTo>
                  <a:pt x="0" y="575060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Freeform 12"/>
          <p:cNvSpPr/>
          <p:nvPr/>
        </p:nvSpPr>
        <p:spPr>
          <a:xfrm>
            <a:off x="1234563" y="5286965"/>
            <a:ext cx="5750608" cy="5750608"/>
          </a:xfrm>
          <a:custGeom>
            <a:avLst/>
            <a:gdLst/>
            <a:ahLst/>
            <a:cxnLst/>
            <a:rect l="l" t="t" r="r" b="b"/>
            <a:pathLst>
              <a:path w="5750608" h="5750608">
                <a:moveTo>
                  <a:pt x="0" y="0"/>
                </a:moveTo>
                <a:lnTo>
                  <a:pt x="5750608" y="0"/>
                </a:lnTo>
                <a:lnTo>
                  <a:pt x="5750608" y="5750608"/>
                </a:lnTo>
                <a:lnTo>
                  <a:pt x="0" y="575060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3" name="TextBox 13"/>
          <p:cNvSpPr txBox="1"/>
          <p:nvPr/>
        </p:nvSpPr>
        <p:spPr>
          <a:xfrm>
            <a:off x="6266857" y="3126607"/>
            <a:ext cx="12583118" cy="2981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794"/>
              </a:lnSpc>
            </a:pPr>
            <a:r>
              <a:rPr lang="en-US" sz="9829">
                <a:solidFill>
                  <a:srgbClr val="FFFFFF"/>
                </a:solidFill>
                <a:latin typeface="Open Sauce"/>
                <a:ea typeface="Open Sauce"/>
                <a:cs typeface="Open Sauce"/>
                <a:sym typeface="Open Sauce"/>
              </a:rPr>
              <a:t>END-OF-YEAR ASK WORKSHOP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6382180" y="7495019"/>
            <a:ext cx="10877120" cy="6959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41"/>
              </a:lnSpc>
            </a:pPr>
            <a:r>
              <a:rPr lang="en-US" sz="4100">
                <a:solidFill>
                  <a:srgbClr val="D9D9D9"/>
                </a:solidFill>
                <a:latin typeface="Montserrat"/>
                <a:ea typeface="Montserrat"/>
                <a:cs typeface="Montserrat"/>
                <a:sym typeface="Montserrat"/>
              </a:rPr>
              <a:t>EASY AS P.I.E. (Plan, Invite, Engage)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6382180" y="2039006"/>
            <a:ext cx="5438560" cy="5161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33"/>
              </a:lnSpc>
            </a:pPr>
            <a:r>
              <a:rPr lang="en-US" sz="3024" spc="616">
                <a:solidFill>
                  <a:srgbClr val="D9D9D9"/>
                </a:solidFill>
                <a:latin typeface="Montserrat"/>
                <a:ea typeface="Montserrat"/>
                <a:cs typeface="Montserrat"/>
                <a:sym typeface="Montserrat"/>
              </a:rPr>
              <a:t>November 2024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6832" y="4746799"/>
            <a:ext cx="18314832" cy="4694350"/>
            <a:chOff x="0" y="0"/>
            <a:chExt cx="5183694" cy="132865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183694" cy="1328654"/>
            </a:xfrm>
            <a:custGeom>
              <a:avLst/>
              <a:gdLst/>
              <a:ahLst/>
              <a:cxnLst/>
              <a:rect l="l" t="t" r="r" b="b"/>
              <a:pathLst>
                <a:path w="5183694" h="1328654">
                  <a:moveTo>
                    <a:pt x="0" y="0"/>
                  </a:moveTo>
                  <a:lnTo>
                    <a:pt x="5183694" y="0"/>
                  </a:lnTo>
                  <a:lnTo>
                    <a:pt x="5183694" y="1328654"/>
                  </a:lnTo>
                  <a:lnTo>
                    <a:pt x="0" y="1328654"/>
                  </a:lnTo>
                  <a:close/>
                </a:path>
              </a:pathLst>
            </a:custGeom>
            <a:solidFill>
              <a:srgbClr val="222831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183694" cy="13667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869654" y="8948488"/>
            <a:ext cx="20543713" cy="2203873"/>
            <a:chOff x="0" y="0"/>
            <a:chExt cx="5814539" cy="62376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14539" cy="623768"/>
            </a:xfrm>
            <a:custGeom>
              <a:avLst/>
              <a:gdLst/>
              <a:ahLst/>
              <a:cxnLst/>
              <a:rect l="l" t="t" r="r" b="b"/>
              <a:pathLst>
                <a:path w="5814539" h="623768">
                  <a:moveTo>
                    <a:pt x="0" y="0"/>
                  </a:moveTo>
                  <a:lnTo>
                    <a:pt x="5814539" y="0"/>
                  </a:lnTo>
                  <a:lnTo>
                    <a:pt x="5814539" y="623768"/>
                  </a:lnTo>
                  <a:lnTo>
                    <a:pt x="0" y="623768"/>
                  </a:lnTo>
                  <a:close/>
                </a:path>
              </a:pathLst>
            </a:custGeom>
            <a:solidFill>
              <a:srgbClr val="B5592A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814539" cy="66186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3515116" y="836247"/>
            <a:ext cx="3910552" cy="3910552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8C8C8C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0626314" y="1651377"/>
            <a:ext cx="5262793" cy="5274416"/>
            <a:chOff x="0" y="0"/>
            <a:chExt cx="967515" cy="96965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967515" cy="969652"/>
            </a:xfrm>
            <a:custGeom>
              <a:avLst/>
              <a:gdLst/>
              <a:ahLst/>
              <a:cxnLst/>
              <a:rect l="l" t="t" r="r" b="b"/>
              <a:pathLst>
                <a:path w="967515" h="969652">
                  <a:moveTo>
                    <a:pt x="483757" y="0"/>
                  </a:moveTo>
                  <a:cubicBezTo>
                    <a:pt x="216586" y="0"/>
                    <a:pt x="0" y="217064"/>
                    <a:pt x="0" y="484826"/>
                  </a:cubicBezTo>
                  <a:cubicBezTo>
                    <a:pt x="0" y="752588"/>
                    <a:pt x="216586" y="969652"/>
                    <a:pt x="483757" y="969652"/>
                  </a:cubicBezTo>
                  <a:cubicBezTo>
                    <a:pt x="750929" y="969652"/>
                    <a:pt x="967515" y="752588"/>
                    <a:pt x="967515" y="484826"/>
                  </a:cubicBezTo>
                  <a:cubicBezTo>
                    <a:pt x="967515" y="217064"/>
                    <a:pt x="750929" y="0"/>
                    <a:pt x="483757" y="0"/>
                  </a:cubicBezTo>
                  <a:close/>
                </a:path>
              </a:pathLst>
            </a:custGeom>
            <a:blipFill>
              <a:blip r:embed="rId2"/>
              <a:stretch>
                <a:fillRect r="-50605"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028700" y="9369274"/>
            <a:ext cx="16230600" cy="4815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9"/>
              </a:lnSpc>
            </a:pPr>
            <a:r>
              <a:rPr lang="en-US" sz="3417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“The more I know about people, the more I like my dog.” - Mark Twain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028700" y="555239"/>
            <a:ext cx="9530240" cy="3362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3200"/>
              </a:lnSpc>
            </a:pPr>
            <a:r>
              <a:rPr lang="en-US" sz="11000">
                <a:solidFill>
                  <a:srgbClr val="000000"/>
                </a:solidFill>
                <a:latin typeface="Open Sauce"/>
                <a:ea typeface="Open Sauce"/>
                <a:cs typeface="Open Sauce"/>
                <a:sym typeface="Open Sauce"/>
              </a:rPr>
              <a:t>INTRO</a:t>
            </a:r>
          </a:p>
          <a:p>
            <a:pPr algn="l">
              <a:lnSpc>
                <a:spcPts val="13200"/>
              </a:lnSpc>
            </a:pPr>
            <a:r>
              <a:rPr lang="en-US" sz="11000">
                <a:solidFill>
                  <a:srgbClr val="000000"/>
                </a:solidFill>
                <a:latin typeface="Open Sauce"/>
                <a:ea typeface="Open Sauce"/>
                <a:cs typeface="Open Sauce"/>
                <a:sym typeface="Open Sauce"/>
              </a:rPr>
              <a:t>DUCTIONS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28700" y="5725644"/>
            <a:ext cx="13265219" cy="3086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19"/>
              </a:lnSpc>
            </a:pPr>
            <a:r>
              <a:rPr lang="en-US" sz="5099">
                <a:solidFill>
                  <a:srgbClr val="F4F4F4"/>
                </a:solidFill>
                <a:latin typeface="Open Sauce"/>
                <a:ea typeface="Open Sauce"/>
                <a:cs typeface="Open Sauce"/>
                <a:sym typeface="Open Sauce"/>
              </a:rPr>
              <a:t>WHO ARE YOU?</a:t>
            </a:r>
          </a:p>
          <a:p>
            <a:pPr algn="l">
              <a:lnSpc>
                <a:spcPts val="6119"/>
              </a:lnSpc>
            </a:pPr>
            <a:r>
              <a:rPr lang="en-US" sz="5099">
                <a:solidFill>
                  <a:srgbClr val="F4F4F4"/>
                </a:solidFill>
                <a:latin typeface="Open Sauce"/>
                <a:ea typeface="Open Sauce"/>
                <a:cs typeface="Open Sauce"/>
                <a:sym typeface="Open Sauce"/>
              </a:rPr>
              <a:t>WHAT IS YOUR MINISTRY?</a:t>
            </a:r>
          </a:p>
          <a:p>
            <a:pPr algn="l">
              <a:lnSpc>
                <a:spcPts val="6119"/>
              </a:lnSpc>
            </a:pPr>
            <a:r>
              <a:rPr lang="en-US" sz="5099">
                <a:solidFill>
                  <a:srgbClr val="F4F4F4"/>
                </a:solidFill>
                <a:latin typeface="Open Sauce"/>
                <a:ea typeface="Open Sauce"/>
                <a:cs typeface="Open Sauce"/>
                <a:sym typeface="Open Sauce"/>
              </a:rPr>
              <a:t>WHAT IS ONE THING YOU DO FOR FUN?</a:t>
            </a:r>
          </a:p>
          <a:p>
            <a:pPr algn="l">
              <a:lnSpc>
                <a:spcPts val="6119"/>
              </a:lnSpc>
            </a:pPr>
            <a:endParaRPr lang="en-US" sz="5099">
              <a:solidFill>
                <a:srgbClr val="F4F4F4"/>
              </a:solidFill>
              <a:latin typeface="Open Sauce"/>
              <a:ea typeface="Open Sauce"/>
              <a:cs typeface="Open Sauce"/>
              <a:sym typeface="Open Sauc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619311" y="3750724"/>
            <a:ext cx="13395700" cy="4419963"/>
            <a:chOff x="0" y="0"/>
            <a:chExt cx="4403457" cy="145293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403457" cy="1452938"/>
            </a:xfrm>
            <a:custGeom>
              <a:avLst/>
              <a:gdLst/>
              <a:ahLst/>
              <a:cxnLst/>
              <a:rect l="l" t="t" r="r" b="b"/>
              <a:pathLst>
                <a:path w="4403457" h="1452938">
                  <a:moveTo>
                    <a:pt x="0" y="0"/>
                  </a:moveTo>
                  <a:lnTo>
                    <a:pt x="4403457" y="0"/>
                  </a:lnTo>
                  <a:lnTo>
                    <a:pt x="4403457" y="1452938"/>
                  </a:lnTo>
                  <a:lnTo>
                    <a:pt x="0" y="1452938"/>
                  </a:lnTo>
                  <a:close/>
                </a:path>
              </a:pathLst>
            </a:custGeom>
            <a:solidFill>
              <a:srgbClr val="222831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403457" cy="1491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9525" y="3083537"/>
            <a:ext cx="5963870" cy="5754337"/>
            <a:chOff x="0" y="0"/>
            <a:chExt cx="900068" cy="86844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900068" cy="868446"/>
            </a:xfrm>
            <a:custGeom>
              <a:avLst/>
              <a:gdLst/>
              <a:ahLst/>
              <a:cxnLst/>
              <a:rect l="l" t="t" r="r" b="b"/>
              <a:pathLst>
                <a:path w="900068" h="868446">
                  <a:moveTo>
                    <a:pt x="450034" y="0"/>
                  </a:moveTo>
                  <a:cubicBezTo>
                    <a:pt x="201487" y="0"/>
                    <a:pt x="0" y="194408"/>
                    <a:pt x="0" y="434223"/>
                  </a:cubicBezTo>
                  <a:cubicBezTo>
                    <a:pt x="0" y="674038"/>
                    <a:pt x="201487" y="868446"/>
                    <a:pt x="450034" y="868446"/>
                  </a:cubicBezTo>
                  <a:cubicBezTo>
                    <a:pt x="698581" y="868446"/>
                    <a:pt x="900068" y="674038"/>
                    <a:pt x="900068" y="434223"/>
                  </a:cubicBezTo>
                  <a:cubicBezTo>
                    <a:pt x="900068" y="194408"/>
                    <a:pt x="698581" y="0"/>
                    <a:pt x="450034" y="0"/>
                  </a:cubicBezTo>
                  <a:close/>
                </a:path>
              </a:pathLst>
            </a:custGeom>
            <a:blipFill>
              <a:blip r:embed="rId2"/>
              <a:stretch>
                <a:fillRect t="-14666" b="-23690"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028700" y="820872"/>
            <a:ext cx="14895825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073"/>
              </a:lnSpc>
            </a:pPr>
            <a:r>
              <a:rPr lang="en-US" sz="6727">
                <a:solidFill>
                  <a:srgbClr val="000000"/>
                </a:solidFill>
                <a:latin typeface="Open Sauce"/>
                <a:ea typeface="Open Sauce"/>
                <a:cs typeface="Open Sauce"/>
                <a:sym typeface="Open Sauce"/>
              </a:rPr>
              <a:t>WHY SHOULD YOU LISTEN TO ME?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954345" y="4249165"/>
            <a:ext cx="11060666" cy="3486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23351" lvl="1" indent="-411676" algn="l">
              <a:lnSpc>
                <a:spcPts val="4576"/>
              </a:lnSpc>
              <a:buFont typeface="Arial"/>
              <a:buChar char="•"/>
            </a:pPr>
            <a:r>
              <a:rPr lang="en-US" sz="38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6 years fully funded in the field</a:t>
            </a:r>
          </a:p>
          <a:p>
            <a:pPr marL="823351" lvl="1" indent="-411676" algn="l">
              <a:lnSpc>
                <a:spcPts val="4576"/>
              </a:lnSpc>
              <a:buFont typeface="Arial"/>
              <a:buChar char="•"/>
            </a:pPr>
            <a:r>
              <a:rPr lang="en-US" sz="38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6 years working at Reliant Central</a:t>
            </a:r>
          </a:p>
          <a:p>
            <a:pPr marL="823351" lvl="1" indent="-411676" algn="l">
              <a:lnSpc>
                <a:spcPts val="4576"/>
              </a:lnSpc>
              <a:buFont typeface="Arial"/>
              <a:buChar char="•"/>
            </a:pPr>
            <a:r>
              <a:rPr lang="en-US" sz="38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Seen God move in amazing ways through fundraising</a:t>
            </a:r>
          </a:p>
          <a:p>
            <a:pPr marL="823351" lvl="1" indent="-411676" algn="l">
              <a:lnSpc>
                <a:spcPts val="4576"/>
              </a:lnSpc>
              <a:buFont typeface="Arial"/>
              <a:buChar char="•"/>
            </a:pPr>
            <a:r>
              <a:rPr lang="en-US" sz="38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Passionate about helping people get to where they want to be in ministry.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-869654" y="8948488"/>
            <a:ext cx="20543713" cy="2203873"/>
            <a:chOff x="0" y="0"/>
            <a:chExt cx="5814539" cy="623768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5814539" cy="623768"/>
            </a:xfrm>
            <a:custGeom>
              <a:avLst/>
              <a:gdLst/>
              <a:ahLst/>
              <a:cxnLst/>
              <a:rect l="l" t="t" r="r" b="b"/>
              <a:pathLst>
                <a:path w="5814539" h="623768">
                  <a:moveTo>
                    <a:pt x="0" y="0"/>
                  </a:moveTo>
                  <a:lnTo>
                    <a:pt x="5814539" y="0"/>
                  </a:lnTo>
                  <a:lnTo>
                    <a:pt x="5814539" y="623768"/>
                  </a:lnTo>
                  <a:lnTo>
                    <a:pt x="0" y="623768"/>
                  </a:lnTo>
                  <a:close/>
                </a:path>
              </a:pathLst>
            </a:custGeom>
            <a:solidFill>
              <a:srgbClr val="B5592A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5814539" cy="66186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914400" y="9091218"/>
            <a:ext cx="16344900" cy="1028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01"/>
              </a:lnSpc>
            </a:pPr>
            <a:r>
              <a:rPr lang="en-US" sz="3417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"An invitation is the beginning of a story; the rest is up to those who choose to come." – Unknown</a:t>
            </a:r>
          </a:p>
        </p:txBody>
      </p:sp>
      <p:sp>
        <p:nvSpPr>
          <p:cNvPr id="13" name="AutoShape 13"/>
          <p:cNvSpPr/>
          <p:nvPr/>
        </p:nvSpPr>
        <p:spPr>
          <a:xfrm flipH="1" flipV="1">
            <a:off x="17015010" y="716874"/>
            <a:ext cx="10579" cy="7037491"/>
          </a:xfrm>
          <a:prstGeom prst="line">
            <a:avLst/>
          </a:prstGeom>
          <a:ln w="19050" cap="flat">
            <a:solidFill>
              <a:srgbClr val="8C8C8C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Box 14"/>
          <p:cNvSpPr txBox="1"/>
          <p:nvPr/>
        </p:nvSpPr>
        <p:spPr>
          <a:xfrm>
            <a:off x="1028700" y="1716222"/>
            <a:ext cx="10704121" cy="1045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539"/>
              </a:lnSpc>
            </a:pPr>
            <a:r>
              <a:rPr lang="en-US" sz="6099">
                <a:solidFill>
                  <a:srgbClr val="000000"/>
                </a:solidFill>
                <a:latin typeface="InterFace"/>
                <a:ea typeface="InterFace"/>
                <a:cs typeface="InterFace"/>
                <a:sym typeface="InterFace"/>
              </a:rPr>
              <a:t>Jenni Saniuk  |  MTD Guru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6832" y="2791523"/>
            <a:ext cx="18314832" cy="6649626"/>
            <a:chOff x="0" y="0"/>
            <a:chExt cx="5183694" cy="188206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183694" cy="1882061"/>
            </a:xfrm>
            <a:custGeom>
              <a:avLst/>
              <a:gdLst/>
              <a:ahLst/>
              <a:cxnLst/>
              <a:rect l="l" t="t" r="r" b="b"/>
              <a:pathLst>
                <a:path w="5183694" h="1882061">
                  <a:moveTo>
                    <a:pt x="0" y="0"/>
                  </a:moveTo>
                  <a:lnTo>
                    <a:pt x="5183694" y="0"/>
                  </a:lnTo>
                  <a:lnTo>
                    <a:pt x="5183694" y="1882061"/>
                  </a:lnTo>
                  <a:lnTo>
                    <a:pt x="0" y="1882061"/>
                  </a:lnTo>
                  <a:close/>
                </a:path>
              </a:pathLst>
            </a:custGeom>
            <a:solidFill>
              <a:srgbClr val="222831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183694" cy="19201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869654" y="8948488"/>
            <a:ext cx="20543713" cy="2203873"/>
            <a:chOff x="0" y="0"/>
            <a:chExt cx="5814539" cy="62376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14539" cy="623768"/>
            </a:xfrm>
            <a:custGeom>
              <a:avLst/>
              <a:gdLst/>
              <a:ahLst/>
              <a:cxnLst/>
              <a:rect l="l" t="t" r="r" b="b"/>
              <a:pathLst>
                <a:path w="5814539" h="623768">
                  <a:moveTo>
                    <a:pt x="0" y="0"/>
                  </a:moveTo>
                  <a:lnTo>
                    <a:pt x="5814539" y="0"/>
                  </a:lnTo>
                  <a:lnTo>
                    <a:pt x="5814539" y="623768"/>
                  </a:lnTo>
                  <a:lnTo>
                    <a:pt x="0" y="623768"/>
                  </a:lnTo>
                  <a:close/>
                </a:path>
              </a:pathLst>
            </a:custGeom>
            <a:solidFill>
              <a:srgbClr val="B5592A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814539" cy="66186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3515116" y="836247"/>
            <a:ext cx="3910552" cy="3910552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8C8C8C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0626314" y="1651377"/>
            <a:ext cx="5262793" cy="5274416"/>
            <a:chOff x="0" y="0"/>
            <a:chExt cx="967515" cy="96965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967515" cy="969652"/>
            </a:xfrm>
            <a:custGeom>
              <a:avLst/>
              <a:gdLst/>
              <a:ahLst/>
              <a:cxnLst/>
              <a:rect l="l" t="t" r="r" b="b"/>
              <a:pathLst>
                <a:path w="967515" h="969652">
                  <a:moveTo>
                    <a:pt x="483757" y="0"/>
                  </a:moveTo>
                  <a:cubicBezTo>
                    <a:pt x="216586" y="0"/>
                    <a:pt x="0" y="217064"/>
                    <a:pt x="0" y="484826"/>
                  </a:cubicBezTo>
                  <a:cubicBezTo>
                    <a:pt x="0" y="752588"/>
                    <a:pt x="216586" y="969652"/>
                    <a:pt x="483757" y="969652"/>
                  </a:cubicBezTo>
                  <a:cubicBezTo>
                    <a:pt x="750929" y="969652"/>
                    <a:pt x="967515" y="752588"/>
                    <a:pt x="967515" y="484826"/>
                  </a:cubicBezTo>
                  <a:cubicBezTo>
                    <a:pt x="967515" y="217064"/>
                    <a:pt x="750929" y="0"/>
                    <a:pt x="483757" y="0"/>
                  </a:cubicBezTo>
                  <a:close/>
                </a:path>
              </a:pathLst>
            </a:custGeom>
            <a:blipFill>
              <a:blip r:embed="rId2"/>
              <a:stretch>
                <a:fillRect l="-39193" r="-39193"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028700" y="9218571"/>
            <a:ext cx="16720740" cy="9578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9"/>
              </a:lnSpc>
            </a:pPr>
            <a:r>
              <a:rPr lang="en-US" sz="3417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“The best way to find yourself is to lose yourself in the service of others.”</a:t>
            </a:r>
          </a:p>
          <a:p>
            <a:pPr algn="l">
              <a:lnSpc>
                <a:spcPts val="3759"/>
              </a:lnSpc>
            </a:pPr>
            <a:r>
              <a:rPr lang="en-US" sz="3417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— Mahatma Gandhi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640954" y="692482"/>
            <a:ext cx="12037466" cy="13049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352"/>
              </a:lnSpc>
            </a:pPr>
            <a:r>
              <a:rPr lang="en-US" sz="8627">
                <a:solidFill>
                  <a:srgbClr val="000000"/>
                </a:solidFill>
                <a:latin typeface="Open Sauce"/>
                <a:ea typeface="Open Sauce"/>
                <a:cs typeface="Open Sauce"/>
                <a:sym typeface="Open Sauce"/>
              </a:rPr>
              <a:t>THE IMPACT OF EOY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764779" y="3253652"/>
            <a:ext cx="9660972" cy="458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00"/>
              </a:lnSpc>
            </a:pPr>
            <a:r>
              <a:rPr lang="en-US" sz="3000">
                <a:solidFill>
                  <a:srgbClr val="F4F4F4"/>
                </a:solidFill>
                <a:latin typeface="Open Sauce"/>
                <a:ea typeface="Open Sauce"/>
                <a:cs typeface="Open Sauce"/>
                <a:sym typeface="Open Sauce"/>
              </a:rPr>
              <a:t>THE IMPORTANCE OF THE END-OF-YEAR PERIOD (GIVING SEASON)</a:t>
            </a:r>
          </a:p>
          <a:p>
            <a:pPr marL="647700" lvl="1" indent="-323850" algn="l">
              <a:lnSpc>
                <a:spcPts val="3600"/>
              </a:lnSpc>
              <a:buFont typeface="Arial"/>
              <a:buChar char="•"/>
            </a:pPr>
            <a:r>
              <a:rPr lang="en-US" sz="3000">
                <a:solidFill>
                  <a:srgbClr val="F4F4F4"/>
                </a:solidFill>
                <a:latin typeface="Open Sauce"/>
                <a:ea typeface="Open Sauce"/>
                <a:cs typeface="Open Sauce"/>
                <a:sym typeface="Open Sauce"/>
              </a:rPr>
              <a:t>30% to 40% of annual giving happens in the final months of the year.</a:t>
            </a:r>
          </a:p>
          <a:p>
            <a:pPr marL="1295400" lvl="2" indent="-431800" algn="l">
              <a:lnSpc>
                <a:spcPts val="3600"/>
              </a:lnSpc>
              <a:buFont typeface="Arial"/>
              <a:buChar char="⚬"/>
            </a:pPr>
            <a:r>
              <a:rPr lang="en-US" sz="3000">
                <a:solidFill>
                  <a:srgbClr val="F4F4F4"/>
                </a:solidFill>
                <a:latin typeface="Open Sauce"/>
                <a:ea typeface="Open Sauce"/>
                <a:cs typeface="Open Sauce"/>
                <a:sym typeface="Open Sauce"/>
              </a:rPr>
              <a:t>nearly 30% of all charitable donations in the U.S. are made in December, with the peak occurring between #GivingTuesday and December 31st.</a:t>
            </a:r>
          </a:p>
          <a:p>
            <a:pPr algn="l">
              <a:lnSpc>
                <a:spcPts val="3600"/>
              </a:lnSpc>
            </a:pPr>
            <a:endParaRPr lang="en-US" sz="3000">
              <a:solidFill>
                <a:srgbClr val="F4F4F4"/>
              </a:solidFill>
              <a:latin typeface="Open Sauce"/>
              <a:ea typeface="Open Sauce"/>
              <a:cs typeface="Open Sauce"/>
              <a:sym typeface="Open Sauce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0" y="7618371"/>
            <a:ext cx="17425668" cy="923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295400" lvl="2" indent="-431800" algn="l">
              <a:lnSpc>
                <a:spcPts val="3600"/>
              </a:lnSpc>
              <a:spcBef>
                <a:spcPct val="0"/>
              </a:spcBef>
              <a:buFont typeface="Arial"/>
              <a:buChar char="⚬"/>
            </a:pPr>
            <a:r>
              <a:rPr lang="en-US" sz="3000" u="none" strike="noStrike">
                <a:solidFill>
                  <a:srgbClr val="F4F4F4"/>
                </a:solidFill>
                <a:latin typeface="Open Sauce"/>
                <a:ea typeface="Open Sauce"/>
                <a:cs typeface="Open Sauce"/>
                <a:sym typeface="Open Sauce"/>
              </a:rPr>
              <a:t>10% OF ALL GIVING HAPPENS IN THE LAST THREE DAYS OF THE YEAR (DECEMBER 29-31), SHOWING THE CRITICAL TIMING OF THE END-OF-YEAR GIVING SURGE.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497837" y="4888360"/>
            <a:ext cx="14205010" cy="3116449"/>
            <a:chOff x="0" y="0"/>
            <a:chExt cx="4020480" cy="88205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020480" cy="882057"/>
            </a:xfrm>
            <a:custGeom>
              <a:avLst/>
              <a:gdLst/>
              <a:ahLst/>
              <a:cxnLst/>
              <a:rect l="l" t="t" r="r" b="b"/>
              <a:pathLst>
                <a:path w="4020480" h="882057">
                  <a:moveTo>
                    <a:pt x="0" y="0"/>
                  </a:moveTo>
                  <a:lnTo>
                    <a:pt x="4020480" y="0"/>
                  </a:lnTo>
                  <a:lnTo>
                    <a:pt x="4020480" y="882057"/>
                  </a:lnTo>
                  <a:lnTo>
                    <a:pt x="0" y="882057"/>
                  </a:lnTo>
                  <a:close/>
                </a:path>
              </a:pathLst>
            </a:custGeom>
            <a:solidFill>
              <a:srgbClr val="222831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020480" cy="9201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5304024" y="2643806"/>
            <a:ext cx="3910552" cy="3910552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8C8C8C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1120861" y="1521984"/>
            <a:ext cx="5842864" cy="6482825"/>
            <a:chOff x="0" y="0"/>
            <a:chExt cx="873931" cy="96965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73931" cy="969652"/>
            </a:xfrm>
            <a:custGeom>
              <a:avLst/>
              <a:gdLst/>
              <a:ahLst/>
              <a:cxnLst/>
              <a:rect l="l" t="t" r="r" b="b"/>
              <a:pathLst>
                <a:path w="873931" h="969652">
                  <a:moveTo>
                    <a:pt x="436966" y="0"/>
                  </a:moveTo>
                  <a:cubicBezTo>
                    <a:pt x="195636" y="0"/>
                    <a:pt x="0" y="217064"/>
                    <a:pt x="0" y="484826"/>
                  </a:cubicBezTo>
                  <a:cubicBezTo>
                    <a:pt x="0" y="752588"/>
                    <a:pt x="195636" y="969652"/>
                    <a:pt x="436966" y="969652"/>
                  </a:cubicBezTo>
                  <a:cubicBezTo>
                    <a:pt x="678295" y="969652"/>
                    <a:pt x="873931" y="752588"/>
                    <a:pt x="873931" y="484826"/>
                  </a:cubicBezTo>
                  <a:cubicBezTo>
                    <a:pt x="873931" y="217064"/>
                    <a:pt x="678295" y="0"/>
                    <a:pt x="436966" y="0"/>
                  </a:cubicBezTo>
                  <a:close/>
                </a:path>
              </a:pathLst>
            </a:custGeom>
            <a:blipFill>
              <a:blip r:embed="rId2"/>
              <a:stretch>
                <a:fillRect l="-33266" r="-33266"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-869654" y="8948488"/>
            <a:ext cx="20543713" cy="2203873"/>
            <a:chOff x="0" y="0"/>
            <a:chExt cx="5814539" cy="62376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5814539" cy="623768"/>
            </a:xfrm>
            <a:custGeom>
              <a:avLst/>
              <a:gdLst/>
              <a:ahLst/>
              <a:cxnLst/>
              <a:rect l="l" t="t" r="r" b="b"/>
              <a:pathLst>
                <a:path w="5814539" h="623768">
                  <a:moveTo>
                    <a:pt x="0" y="0"/>
                  </a:moveTo>
                  <a:lnTo>
                    <a:pt x="5814539" y="0"/>
                  </a:lnTo>
                  <a:lnTo>
                    <a:pt x="5814539" y="623768"/>
                  </a:lnTo>
                  <a:lnTo>
                    <a:pt x="0" y="623768"/>
                  </a:lnTo>
                  <a:close/>
                </a:path>
              </a:pathLst>
            </a:custGeom>
            <a:solidFill>
              <a:srgbClr val="B5592A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5814539" cy="66186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638175" y="5268483"/>
            <a:ext cx="10092161" cy="2400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57603" lvl="1" indent="-428802" algn="l">
              <a:lnSpc>
                <a:spcPts val="4766"/>
              </a:lnSpc>
              <a:buFont typeface="Arial"/>
              <a:buChar char="•"/>
            </a:pPr>
            <a:r>
              <a:rPr lang="en-US" sz="397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Why are you doing an EOY ask?</a:t>
            </a:r>
          </a:p>
          <a:p>
            <a:pPr marL="857603" lvl="1" indent="-428802" algn="l">
              <a:lnSpc>
                <a:spcPts val="4766"/>
              </a:lnSpc>
              <a:buFont typeface="Arial"/>
              <a:buChar char="•"/>
            </a:pPr>
            <a:r>
              <a:rPr lang="en-US" sz="397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What is the “Need” you want to put in front of others?</a:t>
            </a:r>
          </a:p>
          <a:p>
            <a:pPr marL="857603" lvl="1" indent="-428802" algn="l">
              <a:lnSpc>
                <a:spcPts val="4766"/>
              </a:lnSpc>
              <a:buFont typeface="Arial"/>
              <a:buChar char="•"/>
            </a:pPr>
            <a:r>
              <a:rPr lang="en-US" sz="397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Who do you want to ask?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028700" y="614087"/>
            <a:ext cx="9675421" cy="13049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352"/>
              </a:lnSpc>
            </a:pPr>
            <a:r>
              <a:rPr lang="en-US" sz="8627">
                <a:solidFill>
                  <a:srgbClr val="000000"/>
                </a:solidFill>
                <a:latin typeface="Open Sauce"/>
                <a:ea typeface="Open Sauce"/>
                <a:cs typeface="Open Sauce"/>
                <a:sym typeface="Open Sauce"/>
              </a:rPr>
              <a:t>STEP 1: PLAN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657225" y="9274024"/>
            <a:ext cx="16602075" cy="6034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64"/>
              </a:lnSpc>
            </a:pPr>
            <a:r>
              <a:rPr lang="en-US" sz="3617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"A goal without a plan is just a wish."   – Antoine de Saint-Exupéry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047750" y="2070663"/>
            <a:ext cx="10704121" cy="23552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099"/>
              </a:lnSpc>
            </a:pPr>
            <a:r>
              <a:rPr lang="en-US" sz="6099">
                <a:solidFill>
                  <a:srgbClr val="000000"/>
                </a:solidFill>
                <a:latin typeface="InterFace"/>
                <a:ea typeface="InterFace"/>
                <a:cs typeface="InterFace"/>
                <a:sym typeface="InterFace"/>
              </a:rPr>
              <a:t>The Who</a:t>
            </a:r>
          </a:p>
          <a:p>
            <a:pPr algn="l">
              <a:lnSpc>
                <a:spcPts val="6099"/>
              </a:lnSpc>
            </a:pPr>
            <a:r>
              <a:rPr lang="en-US" sz="6099">
                <a:solidFill>
                  <a:srgbClr val="000000"/>
                </a:solidFill>
                <a:latin typeface="InterFace"/>
                <a:ea typeface="InterFace"/>
                <a:cs typeface="InterFace"/>
                <a:sym typeface="InterFace"/>
              </a:rPr>
              <a:t>The What</a:t>
            </a:r>
          </a:p>
          <a:p>
            <a:pPr algn="l">
              <a:lnSpc>
                <a:spcPts val="6099"/>
              </a:lnSpc>
            </a:pPr>
            <a:r>
              <a:rPr lang="en-US" sz="6099">
                <a:solidFill>
                  <a:srgbClr val="000000"/>
                </a:solidFill>
                <a:latin typeface="InterFace"/>
                <a:ea typeface="InterFace"/>
                <a:cs typeface="InterFace"/>
                <a:sym typeface="InterFace"/>
              </a:rPr>
              <a:t>The WHY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619311" y="3750724"/>
            <a:ext cx="13395700" cy="4419963"/>
            <a:chOff x="0" y="0"/>
            <a:chExt cx="4403457" cy="145293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403457" cy="1452938"/>
            </a:xfrm>
            <a:custGeom>
              <a:avLst/>
              <a:gdLst/>
              <a:ahLst/>
              <a:cxnLst/>
              <a:rect l="l" t="t" r="r" b="b"/>
              <a:pathLst>
                <a:path w="4403457" h="1452938">
                  <a:moveTo>
                    <a:pt x="0" y="0"/>
                  </a:moveTo>
                  <a:lnTo>
                    <a:pt x="4403457" y="0"/>
                  </a:lnTo>
                  <a:lnTo>
                    <a:pt x="4403457" y="1452938"/>
                  </a:lnTo>
                  <a:lnTo>
                    <a:pt x="0" y="1452938"/>
                  </a:lnTo>
                  <a:close/>
                </a:path>
              </a:pathLst>
            </a:custGeom>
            <a:solidFill>
              <a:srgbClr val="222831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403457" cy="14910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28700" y="3714020"/>
            <a:ext cx="4935170" cy="4456668"/>
            <a:chOff x="0" y="0"/>
            <a:chExt cx="900068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900068" cy="812800"/>
            </a:xfrm>
            <a:custGeom>
              <a:avLst/>
              <a:gdLst/>
              <a:ahLst/>
              <a:cxnLst/>
              <a:rect l="l" t="t" r="r" b="b"/>
              <a:pathLst>
                <a:path w="900068" h="812800">
                  <a:moveTo>
                    <a:pt x="450034" y="0"/>
                  </a:moveTo>
                  <a:cubicBezTo>
                    <a:pt x="201487" y="0"/>
                    <a:pt x="0" y="181951"/>
                    <a:pt x="0" y="406400"/>
                  </a:cubicBezTo>
                  <a:cubicBezTo>
                    <a:pt x="0" y="630849"/>
                    <a:pt x="201487" y="812800"/>
                    <a:pt x="450034" y="812800"/>
                  </a:cubicBezTo>
                  <a:cubicBezTo>
                    <a:pt x="698581" y="812800"/>
                    <a:pt x="900068" y="630849"/>
                    <a:pt x="900068" y="406400"/>
                  </a:cubicBezTo>
                  <a:cubicBezTo>
                    <a:pt x="900068" y="181951"/>
                    <a:pt x="698581" y="0"/>
                    <a:pt x="450034" y="0"/>
                  </a:cubicBezTo>
                  <a:close/>
                </a:path>
              </a:pathLst>
            </a:custGeom>
            <a:blipFill>
              <a:blip r:embed="rId2"/>
              <a:stretch>
                <a:fillRect l="-47432" r="-26547" b="-28359"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028700" y="820872"/>
            <a:ext cx="14895825" cy="13049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352"/>
              </a:lnSpc>
            </a:pPr>
            <a:r>
              <a:rPr lang="en-US" sz="8627">
                <a:solidFill>
                  <a:srgbClr val="000000"/>
                </a:solidFill>
                <a:latin typeface="Open Sauce"/>
                <a:ea typeface="Open Sauce"/>
                <a:cs typeface="Open Sauce"/>
                <a:sym typeface="Open Sauce"/>
              </a:rPr>
              <a:t>STEP 2: INVITE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954345" y="4249165"/>
            <a:ext cx="11060666" cy="3486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23351" lvl="1" indent="-411676" algn="l">
              <a:lnSpc>
                <a:spcPts val="4576"/>
              </a:lnSpc>
              <a:buFont typeface="Arial"/>
              <a:buChar char="•"/>
            </a:pPr>
            <a:r>
              <a:rPr lang="en-US" sz="38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Something tangible makes a difference</a:t>
            </a:r>
          </a:p>
          <a:p>
            <a:pPr marL="823351" lvl="1" indent="-411676" algn="l">
              <a:lnSpc>
                <a:spcPts val="4576"/>
              </a:lnSpc>
              <a:buFont typeface="Arial"/>
              <a:buChar char="•"/>
            </a:pPr>
            <a:r>
              <a:rPr lang="en-US" sz="38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Send out before Thanksgiving</a:t>
            </a:r>
          </a:p>
          <a:p>
            <a:pPr marL="823351" lvl="1" indent="-411676" algn="l">
              <a:lnSpc>
                <a:spcPts val="4576"/>
              </a:lnSpc>
              <a:buFont typeface="Arial"/>
              <a:buChar char="•"/>
            </a:pPr>
            <a:r>
              <a:rPr lang="en-US" sz="38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Take the time to make this special</a:t>
            </a:r>
          </a:p>
          <a:p>
            <a:pPr algn="l">
              <a:lnSpc>
                <a:spcPts val="4576"/>
              </a:lnSpc>
            </a:pPr>
            <a:r>
              <a:rPr lang="en-US" sz="38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     (Christmas card, ornament, etc)</a:t>
            </a:r>
          </a:p>
          <a:p>
            <a:pPr marL="823351" lvl="1" indent="-411676" algn="l">
              <a:lnSpc>
                <a:spcPts val="4576"/>
              </a:lnSpc>
              <a:buFont typeface="Arial"/>
              <a:buChar char="•"/>
            </a:pPr>
            <a:r>
              <a:rPr lang="en-US" sz="3813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Remind your donors of all that God has done in this last season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-869654" y="8948488"/>
            <a:ext cx="20543713" cy="2203873"/>
            <a:chOff x="0" y="0"/>
            <a:chExt cx="5814539" cy="623768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5814539" cy="623768"/>
            </a:xfrm>
            <a:custGeom>
              <a:avLst/>
              <a:gdLst/>
              <a:ahLst/>
              <a:cxnLst/>
              <a:rect l="l" t="t" r="r" b="b"/>
              <a:pathLst>
                <a:path w="5814539" h="623768">
                  <a:moveTo>
                    <a:pt x="0" y="0"/>
                  </a:moveTo>
                  <a:lnTo>
                    <a:pt x="5814539" y="0"/>
                  </a:lnTo>
                  <a:lnTo>
                    <a:pt x="5814539" y="623768"/>
                  </a:lnTo>
                  <a:lnTo>
                    <a:pt x="0" y="623768"/>
                  </a:lnTo>
                  <a:close/>
                </a:path>
              </a:pathLst>
            </a:custGeom>
            <a:solidFill>
              <a:srgbClr val="B5592A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5814539" cy="66186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914400" y="9091218"/>
            <a:ext cx="16344900" cy="1028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01"/>
              </a:lnSpc>
            </a:pPr>
            <a:r>
              <a:rPr lang="en-US" sz="3417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"An invitation is the beginning of a story; the rest is up to those who choose to come." – Unknown</a:t>
            </a:r>
          </a:p>
        </p:txBody>
      </p:sp>
      <p:sp>
        <p:nvSpPr>
          <p:cNvPr id="13" name="AutoShape 13"/>
          <p:cNvSpPr/>
          <p:nvPr/>
        </p:nvSpPr>
        <p:spPr>
          <a:xfrm flipH="1" flipV="1">
            <a:off x="17015010" y="716874"/>
            <a:ext cx="10579" cy="7037491"/>
          </a:xfrm>
          <a:prstGeom prst="line">
            <a:avLst/>
          </a:prstGeom>
          <a:ln w="19050" cap="flat">
            <a:solidFill>
              <a:srgbClr val="8C8C8C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" name="TextBox 14"/>
          <p:cNvSpPr txBox="1"/>
          <p:nvPr/>
        </p:nvSpPr>
        <p:spPr>
          <a:xfrm>
            <a:off x="1028700" y="2187332"/>
            <a:ext cx="10704121" cy="1045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539"/>
              </a:lnSpc>
            </a:pPr>
            <a:r>
              <a:rPr lang="en-US" sz="6099">
                <a:solidFill>
                  <a:srgbClr val="000000"/>
                </a:solidFill>
                <a:latin typeface="InterFace"/>
                <a:ea typeface="InterFace"/>
                <a:cs typeface="InterFace"/>
                <a:sym typeface="InterFace"/>
              </a:rPr>
              <a:t>People give when ASKED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69654" y="8948488"/>
            <a:ext cx="20543713" cy="2203873"/>
            <a:chOff x="0" y="0"/>
            <a:chExt cx="5814539" cy="62376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14539" cy="623768"/>
            </a:xfrm>
            <a:custGeom>
              <a:avLst/>
              <a:gdLst/>
              <a:ahLst/>
              <a:cxnLst/>
              <a:rect l="l" t="t" r="r" b="b"/>
              <a:pathLst>
                <a:path w="5814539" h="623768">
                  <a:moveTo>
                    <a:pt x="0" y="0"/>
                  </a:moveTo>
                  <a:lnTo>
                    <a:pt x="5814539" y="0"/>
                  </a:lnTo>
                  <a:lnTo>
                    <a:pt x="5814539" y="623768"/>
                  </a:lnTo>
                  <a:lnTo>
                    <a:pt x="0" y="623768"/>
                  </a:lnTo>
                  <a:close/>
                </a:path>
              </a:pathLst>
            </a:custGeom>
            <a:solidFill>
              <a:srgbClr val="B5592A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814539" cy="66186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9441917" y="2917739"/>
            <a:ext cx="3910552" cy="3910552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8C8C8C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028700" y="1028700"/>
            <a:ext cx="11164210" cy="13049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352"/>
              </a:lnSpc>
            </a:pPr>
            <a:r>
              <a:rPr lang="en-US" sz="8627">
                <a:solidFill>
                  <a:srgbClr val="000000"/>
                </a:solidFill>
                <a:latin typeface="Open Sauce"/>
                <a:ea typeface="Open Sauce"/>
                <a:cs typeface="Open Sauce"/>
                <a:sym typeface="Open Sauce"/>
              </a:rPr>
              <a:t>STEP 3: ENGAGE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14189394" y="-241797"/>
            <a:ext cx="4462646" cy="9190284"/>
            <a:chOff x="0" y="0"/>
            <a:chExt cx="1263074" cy="260115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263074" cy="2601150"/>
            </a:xfrm>
            <a:custGeom>
              <a:avLst/>
              <a:gdLst/>
              <a:ahLst/>
              <a:cxnLst/>
              <a:rect l="l" t="t" r="r" b="b"/>
              <a:pathLst>
                <a:path w="1263074" h="2601150">
                  <a:moveTo>
                    <a:pt x="0" y="0"/>
                  </a:moveTo>
                  <a:lnTo>
                    <a:pt x="1263074" y="0"/>
                  </a:lnTo>
                  <a:lnTo>
                    <a:pt x="1263074" y="2601150"/>
                  </a:lnTo>
                  <a:lnTo>
                    <a:pt x="0" y="2601150"/>
                  </a:lnTo>
                  <a:close/>
                </a:path>
              </a:pathLst>
            </a:custGeom>
            <a:solidFill>
              <a:srgbClr val="222831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1263074" cy="26392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3348748" y="4072543"/>
            <a:ext cx="3910552" cy="3910552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8C8C8C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2841927" y="1212746"/>
            <a:ext cx="4203842" cy="4344424"/>
            <a:chOff x="0" y="0"/>
            <a:chExt cx="938274" cy="969652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938274" cy="969652"/>
            </a:xfrm>
            <a:custGeom>
              <a:avLst/>
              <a:gdLst/>
              <a:ahLst/>
              <a:cxnLst/>
              <a:rect l="l" t="t" r="r" b="b"/>
              <a:pathLst>
                <a:path w="938274" h="969652">
                  <a:moveTo>
                    <a:pt x="469137" y="0"/>
                  </a:moveTo>
                  <a:cubicBezTo>
                    <a:pt x="210040" y="0"/>
                    <a:pt x="0" y="217064"/>
                    <a:pt x="0" y="484826"/>
                  </a:cubicBezTo>
                  <a:cubicBezTo>
                    <a:pt x="0" y="752588"/>
                    <a:pt x="210040" y="969652"/>
                    <a:pt x="469137" y="969652"/>
                  </a:cubicBezTo>
                  <a:cubicBezTo>
                    <a:pt x="728235" y="969652"/>
                    <a:pt x="938274" y="752588"/>
                    <a:pt x="938274" y="484826"/>
                  </a:cubicBezTo>
                  <a:cubicBezTo>
                    <a:pt x="938274" y="217064"/>
                    <a:pt x="728235" y="0"/>
                    <a:pt x="469137" y="0"/>
                  </a:cubicBezTo>
                  <a:close/>
                </a:path>
              </a:pathLst>
            </a:custGeom>
            <a:blipFill>
              <a:blip r:embed="rId2"/>
              <a:stretch>
                <a:fillRect l="-27649" r="-27649"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0273836" y="3638671"/>
            <a:ext cx="4334850" cy="4344424"/>
            <a:chOff x="0" y="0"/>
            <a:chExt cx="967515" cy="969652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967515" cy="969652"/>
            </a:xfrm>
            <a:custGeom>
              <a:avLst/>
              <a:gdLst/>
              <a:ahLst/>
              <a:cxnLst/>
              <a:rect l="l" t="t" r="r" b="b"/>
              <a:pathLst>
                <a:path w="967515" h="969652">
                  <a:moveTo>
                    <a:pt x="483757" y="0"/>
                  </a:moveTo>
                  <a:cubicBezTo>
                    <a:pt x="216586" y="0"/>
                    <a:pt x="0" y="217064"/>
                    <a:pt x="0" y="484826"/>
                  </a:cubicBezTo>
                  <a:cubicBezTo>
                    <a:pt x="0" y="752588"/>
                    <a:pt x="216586" y="969652"/>
                    <a:pt x="483757" y="969652"/>
                  </a:cubicBezTo>
                  <a:cubicBezTo>
                    <a:pt x="750929" y="969652"/>
                    <a:pt x="967515" y="752588"/>
                    <a:pt x="967515" y="484826"/>
                  </a:cubicBezTo>
                  <a:cubicBezTo>
                    <a:pt x="967515" y="217064"/>
                    <a:pt x="750929" y="0"/>
                    <a:pt x="483757" y="0"/>
                  </a:cubicBezTo>
                  <a:close/>
                </a:path>
              </a:pathLst>
            </a:custGeom>
            <a:blipFill>
              <a:blip r:embed="rId3"/>
              <a:stretch>
                <a:fillRect l="-39482" r="-39482"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728183" y="9124062"/>
            <a:ext cx="17005138" cy="9578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9"/>
              </a:lnSpc>
            </a:pPr>
            <a:r>
              <a:rPr lang="en-US" sz="3417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"A mission is only as strong as the number of hearts willing to carry it forward." – Unknown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988986" y="3614016"/>
            <a:ext cx="8452931" cy="4943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79993" lvl="1" indent="-439996" algn="l">
              <a:lnSpc>
                <a:spcPts val="4891"/>
              </a:lnSpc>
              <a:buFont typeface="Arial"/>
              <a:buChar char="•"/>
            </a:pPr>
            <a:r>
              <a:rPr lang="en-US" sz="4075">
                <a:solidFill>
                  <a:srgbClr val="222831"/>
                </a:solidFill>
                <a:latin typeface="Montserrat"/>
                <a:ea typeface="Montserrat"/>
                <a:cs typeface="Montserrat"/>
                <a:sym typeface="Montserrat"/>
              </a:rPr>
              <a:t>Three check-ins before the end of the year</a:t>
            </a:r>
          </a:p>
          <a:p>
            <a:pPr marL="1759985" lvl="2" indent="-586662" algn="l">
              <a:lnSpc>
                <a:spcPts val="4891"/>
              </a:lnSpc>
              <a:buFont typeface="Arial"/>
              <a:buChar char="⚬"/>
            </a:pPr>
            <a:r>
              <a:rPr lang="en-US" sz="4075">
                <a:solidFill>
                  <a:srgbClr val="222831"/>
                </a:solidFill>
                <a:latin typeface="Montserrat"/>
                <a:ea typeface="Montserrat"/>
                <a:cs typeface="Montserrat"/>
                <a:sym typeface="Montserrat"/>
              </a:rPr>
              <a:t>Giving Tuesday</a:t>
            </a:r>
          </a:p>
          <a:p>
            <a:pPr marL="1759985" lvl="2" indent="-586662" algn="l">
              <a:lnSpc>
                <a:spcPts val="4891"/>
              </a:lnSpc>
              <a:buFont typeface="Arial"/>
              <a:buChar char="⚬"/>
            </a:pPr>
            <a:r>
              <a:rPr lang="en-US" sz="4075">
                <a:solidFill>
                  <a:srgbClr val="222831"/>
                </a:solidFill>
                <a:latin typeface="Montserrat"/>
                <a:ea typeface="Montserrat"/>
                <a:cs typeface="Montserrat"/>
                <a:sym typeface="Montserrat"/>
              </a:rPr>
              <a:t>December 15th</a:t>
            </a:r>
          </a:p>
          <a:p>
            <a:pPr marL="1759985" lvl="2" indent="-586662" algn="l">
              <a:lnSpc>
                <a:spcPts val="4891"/>
              </a:lnSpc>
              <a:buFont typeface="Arial"/>
              <a:buChar char="⚬"/>
            </a:pPr>
            <a:r>
              <a:rPr lang="en-US" sz="4075">
                <a:solidFill>
                  <a:srgbClr val="222831"/>
                </a:solidFill>
                <a:latin typeface="Montserrat"/>
                <a:ea typeface="Montserrat"/>
                <a:cs typeface="Montserrat"/>
                <a:sym typeface="Montserrat"/>
              </a:rPr>
              <a:t>December 29th</a:t>
            </a:r>
          </a:p>
          <a:p>
            <a:pPr marL="879993" lvl="1" indent="-439996" algn="l">
              <a:lnSpc>
                <a:spcPts val="4891"/>
              </a:lnSpc>
              <a:buFont typeface="Arial"/>
              <a:buChar char="•"/>
            </a:pPr>
            <a:r>
              <a:rPr lang="en-US" sz="4075">
                <a:solidFill>
                  <a:srgbClr val="222831"/>
                </a:solidFill>
                <a:latin typeface="Montserrat"/>
                <a:ea typeface="Montserrat"/>
                <a:cs typeface="Montserrat"/>
                <a:sym typeface="Montserrat"/>
              </a:rPr>
              <a:t>Can be simple written texts over phone calls.</a:t>
            </a:r>
          </a:p>
          <a:p>
            <a:pPr marL="879993" lvl="1" indent="-439996" algn="l">
              <a:lnSpc>
                <a:spcPts val="4891"/>
              </a:lnSpc>
              <a:buFont typeface="Arial"/>
              <a:buChar char="•"/>
            </a:pPr>
            <a:r>
              <a:rPr lang="en-US" sz="4075">
                <a:solidFill>
                  <a:srgbClr val="222831"/>
                </a:solidFill>
                <a:latin typeface="Montserrat"/>
                <a:ea typeface="Montserrat"/>
                <a:cs typeface="Montserrat"/>
                <a:sym typeface="Montserrat"/>
              </a:rPr>
              <a:t>Make it personal and direct.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028700" y="2187332"/>
            <a:ext cx="10704121" cy="1045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539"/>
              </a:lnSpc>
            </a:pPr>
            <a:r>
              <a:rPr lang="en-US" sz="6099">
                <a:solidFill>
                  <a:srgbClr val="000000"/>
                </a:solidFill>
                <a:latin typeface="InterFace"/>
                <a:ea typeface="InterFace"/>
                <a:cs typeface="InterFace"/>
                <a:sym typeface="InterFace"/>
              </a:rPr>
              <a:t>Finish up with follow up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47985" y="-218978"/>
            <a:ext cx="9129724" cy="9167466"/>
            <a:chOff x="0" y="0"/>
            <a:chExt cx="2404536" cy="241447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04536" cy="2414476"/>
            </a:xfrm>
            <a:custGeom>
              <a:avLst/>
              <a:gdLst/>
              <a:ahLst/>
              <a:cxnLst/>
              <a:rect l="l" t="t" r="r" b="b"/>
              <a:pathLst>
                <a:path w="2404536" h="2414476">
                  <a:moveTo>
                    <a:pt x="0" y="0"/>
                  </a:moveTo>
                  <a:lnTo>
                    <a:pt x="2404536" y="0"/>
                  </a:lnTo>
                  <a:lnTo>
                    <a:pt x="2404536" y="2414476"/>
                  </a:lnTo>
                  <a:lnTo>
                    <a:pt x="0" y="2414476"/>
                  </a:lnTo>
                  <a:close/>
                </a:path>
              </a:pathLst>
            </a:custGeom>
            <a:solidFill>
              <a:srgbClr val="222831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404536" cy="245257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869654" y="8948488"/>
            <a:ext cx="19384495" cy="2203873"/>
            <a:chOff x="0" y="0"/>
            <a:chExt cx="5486443" cy="62376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486443" cy="623768"/>
            </a:xfrm>
            <a:custGeom>
              <a:avLst/>
              <a:gdLst/>
              <a:ahLst/>
              <a:cxnLst/>
              <a:rect l="l" t="t" r="r" b="b"/>
              <a:pathLst>
                <a:path w="5486443" h="623768">
                  <a:moveTo>
                    <a:pt x="0" y="0"/>
                  </a:moveTo>
                  <a:lnTo>
                    <a:pt x="5486443" y="0"/>
                  </a:lnTo>
                  <a:lnTo>
                    <a:pt x="5486443" y="623768"/>
                  </a:lnTo>
                  <a:lnTo>
                    <a:pt x="0" y="623768"/>
                  </a:lnTo>
                  <a:close/>
                </a:path>
              </a:pathLst>
            </a:custGeom>
            <a:solidFill>
              <a:srgbClr val="B5592A"/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486443" cy="66186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 rot="-5400000">
            <a:off x="13580621" y="-921458"/>
            <a:ext cx="5947526" cy="6182390"/>
            <a:chOff x="0" y="0"/>
            <a:chExt cx="535483" cy="556629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35483" cy="556629"/>
            </a:xfrm>
            <a:custGeom>
              <a:avLst/>
              <a:gdLst/>
              <a:ahLst/>
              <a:cxnLst/>
              <a:rect l="l" t="t" r="r" b="b"/>
              <a:pathLst>
                <a:path w="535483" h="556629">
                  <a:moveTo>
                    <a:pt x="267742" y="0"/>
                  </a:moveTo>
                  <a:cubicBezTo>
                    <a:pt x="119872" y="0"/>
                    <a:pt x="0" y="124606"/>
                    <a:pt x="0" y="278315"/>
                  </a:cubicBezTo>
                  <a:cubicBezTo>
                    <a:pt x="0" y="432023"/>
                    <a:pt x="119872" y="556629"/>
                    <a:pt x="267742" y="556629"/>
                  </a:cubicBezTo>
                  <a:cubicBezTo>
                    <a:pt x="415611" y="556629"/>
                    <a:pt x="535483" y="432023"/>
                    <a:pt x="535483" y="278315"/>
                  </a:cubicBezTo>
                  <a:cubicBezTo>
                    <a:pt x="535483" y="124606"/>
                    <a:pt x="415611" y="0"/>
                    <a:pt x="26774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8C8C8C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50202" y="14084"/>
              <a:ext cx="435080" cy="4903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8534446" y="1028700"/>
            <a:ext cx="5330865" cy="5342639"/>
            <a:chOff x="0" y="0"/>
            <a:chExt cx="967515" cy="96965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967515" cy="969652"/>
            </a:xfrm>
            <a:custGeom>
              <a:avLst/>
              <a:gdLst/>
              <a:ahLst/>
              <a:cxnLst/>
              <a:rect l="l" t="t" r="r" b="b"/>
              <a:pathLst>
                <a:path w="967515" h="969652">
                  <a:moveTo>
                    <a:pt x="483757" y="0"/>
                  </a:moveTo>
                  <a:cubicBezTo>
                    <a:pt x="216586" y="0"/>
                    <a:pt x="0" y="217064"/>
                    <a:pt x="0" y="484826"/>
                  </a:cubicBezTo>
                  <a:cubicBezTo>
                    <a:pt x="0" y="752588"/>
                    <a:pt x="216586" y="969652"/>
                    <a:pt x="483757" y="969652"/>
                  </a:cubicBezTo>
                  <a:cubicBezTo>
                    <a:pt x="750929" y="969652"/>
                    <a:pt x="967515" y="752588"/>
                    <a:pt x="967515" y="484826"/>
                  </a:cubicBezTo>
                  <a:cubicBezTo>
                    <a:pt x="967515" y="217064"/>
                    <a:pt x="750929" y="0"/>
                    <a:pt x="483757" y="0"/>
                  </a:cubicBezTo>
                  <a:close/>
                </a:path>
              </a:pathLst>
            </a:custGeom>
            <a:blipFill>
              <a:blip r:embed="rId2"/>
              <a:stretch>
                <a:fillRect l="-25212" r="-25212"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2790499" y="3867948"/>
            <a:ext cx="4468801" cy="4478670"/>
            <a:chOff x="0" y="0"/>
            <a:chExt cx="967515" cy="969652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967515" cy="969652"/>
            </a:xfrm>
            <a:custGeom>
              <a:avLst/>
              <a:gdLst/>
              <a:ahLst/>
              <a:cxnLst/>
              <a:rect l="l" t="t" r="r" b="b"/>
              <a:pathLst>
                <a:path w="967515" h="969652">
                  <a:moveTo>
                    <a:pt x="483757" y="0"/>
                  </a:moveTo>
                  <a:cubicBezTo>
                    <a:pt x="216586" y="0"/>
                    <a:pt x="0" y="217064"/>
                    <a:pt x="0" y="484826"/>
                  </a:cubicBezTo>
                  <a:cubicBezTo>
                    <a:pt x="0" y="752588"/>
                    <a:pt x="216586" y="969652"/>
                    <a:pt x="483757" y="969652"/>
                  </a:cubicBezTo>
                  <a:cubicBezTo>
                    <a:pt x="750929" y="969652"/>
                    <a:pt x="967515" y="752588"/>
                    <a:pt x="967515" y="484826"/>
                  </a:cubicBezTo>
                  <a:cubicBezTo>
                    <a:pt x="967515" y="217064"/>
                    <a:pt x="750929" y="0"/>
                    <a:pt x="483757" y="0"/>
                  </a:cubicBezTo>
                  <a:close/>
                </a:path>
              </a:pathLst>
            </a:custGeom>
            <a:blipFill>
              <a:blip r:embed="rId3"/>
              <a:stretch>
                <a:fillRect l="-10212" t="-76466" r="-14188" b="-9723"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AutoShape 15"/>
          <p:cNvSpPr/>
          <p:nvPr/>
        </p:nvSpPr>
        <p:spPr>
          <a:xfrm>
            <a:off x="1028734" y="7444678"/>
            <a:ext cx="7282279" cy="0"/>
          </a:xfrm>
          <a:prstGeom prst="line">
            <a:avLst/>
          </a:prstGeom>
          <a:ln w="38100" cap="flat">
            <a:solidFill>
              <a:srgbClr val="B5592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6" name="TextBox 16"/>
          <p:cNvSpPr txBox="1"/>
          <p:nvPr/>
        </p:nvSpPr>
        <p:spPr>
          <a:xfrm>
            <a:off x="1028700" y="1729233"/>
            <a:ext cx="7282313" cy="6105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600"/>
              </a:lnSpc>
            </a:pPr>
            <a:r>
              <a:rPr lang="en-US" sz="8000">
                <a:solidFill>
                  <a:srgbClr val="F4F4F4"/>
                </a:solidFill>
                <a:latin typeface="Open Sauce"/>
                <a:ea typeface="Open Sauce"/>
                <a:cs typeface="Open Sauce"/>
                <a:sym typeface="Open Sauce"/>
              </a:rPr>
              <a:t>QUESTIONS?</a:t>
            </a:r>
          </a:p>
          <a:p>
            <a:pPr algn="l">
              <a:lnSpc>
                <a:spcPts val="9600"/>
              </a:lnSpc>
            </a:pPr>
            <a:r>
              <a:rPr lang="en-US" sz="8000">
                <a:solidFill>
                  <a:srgbClr val="F4F4F4"/>
                </a:solidFill>
                <a:latin typeface="Open Sauce"/>
                <a:ea typeface="Open Sauce"/>
                <a:cs typeface="Open Sauce"/>
                <a:sym typeface="Open Sauce"/>
              </a:rPr>
              <a:t>COMMENTS?</a:t>
            </a:r>
          </a:p>
          <a:p>
            <a:pPr algn="l">
              <a:lnSpc>
                <a:spcPts val="9600"/>
              </a:lnSpc>
            </a:pPr>
            <a:r>
              <a:rPr lang="en-US" sz="8000">
                <a:solidFill>
                  <a:srgbClr val="F4F4F4"/>
                </a:solidFill>
                <a:latin typeface="Open Sauce"/>
                <a:ea typeface="Open Sauce"/>
                <a:cs typeface="Open Sauce"/>
                <a:sym typeface="Open Sauce"/>
              </a:rPr>
              <a:t>GOOD DAD</a:t>
            </a:r>
          </a:p>
          <a:p>
            <a:pPr algn="l">
              <a:lnSpc>
                <a:spcPts val="9600"/>
              </a:lnSpc>
            </a:pPr>
            <a:r>
              <a:rPr lang="en-US" sz="8000">
                <a:solidFill>
                  <a:srgbClr val="F4F4F4"/>
                </a:solidFill>
                <a:latin typeface="Open Sauce"/>
                <a:ea typeface="Open Sauce"/>
                <a:cs typeface="Open Sauce"/>
                <a:sym typeface="Open Sauce"/>
              </a:rPr>
              <a:t>JOKES?</a:t>
            </a:r>
          </a:p>
          <a:p>
            <a:pPr algn="l">
              <a:lnSpc>
                <a:spcPts val="9600"/>
              </a:lnSpc>
            </a:pPr>
            <a:endParaRPr lang="en-US" sz="8000">
              <a:solidFill>
                <a:srgbClr val="F4F4F4"/>
              </a:solidFill>
              <a:latin typeface="Open Sauce"/>
              <a:ea typeface="Open Sauce"/>
              <a:cs typeface="Open Sauce"/>
              <a:sym typeface="Open Sauce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028700" y="9210675"/>
            <a:ext cx="16976012" cy="9578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59"/>
              </a:lnSpc>
            </a:pPr>
            <a:r>
              <a:rPr lang="en-US" sz="3417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"The only limits that exist are the ones you place on yourself. So go ahead, crush it!"– Unknown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448</Words>
  <Application>Microsoft Office PowerPoint</Application>
  <PresentationFormat>Custom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Open Sauce</vt:lpstr>
      <vt:lpstr>InterFace</vt:lpstr>
      <vt:lpstr>Montserrat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 of Year Ask Workshop</dc:title>
  <dc:creator>Keva Ambre</dc:creator>
  <cp:lastModifiedBy>Keva Ambre</cp:lastModifiedBy>
  <cp:revision>1</cp:revision>
  <dcterms:created xsi:type="dcterms:W3CDTF">2006-08-16T00:00:00Z</dcterms:created>
  <dcterms:modified xsi:type="dcterms:W3CDTF">2024-11-11T19:33:24Z</dcterms:modified>
  <dc:identifier>DAGV8rcMAno</dc:identifier>
</cp:coreProperties>
</file>